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4"/>
  </p:notesMasterIdLst>
  <p:sldIdLst>
    <p:sldId id="256" r:id="rId2"/>
    <p:sldId id="258" r:id="rId3"/>
    <p:sldId id="259" r:id="rId4"/>
    <p:sldId id="260" r:id="rId5"/>
    <p:sldId id="262" r:id="rId6"/>
    <p:sldId id="266" r:id="rId7"/>
    <p:sldId id="271" r:id="rId8"/>
    <p:sldId id="272" r:id="rId9"/>
    <p:sldId id="273" r:id="rId10"/>
    <p:sldId id="274" r:id="rId11"/>
    <p:sldId id="275" r:id="rId12"/>
    <p:sldId id="280" r:id="rId13"/>
    <p:sldId id="286" r:id="rId14"/>
    <p:sldId id="279" r:id="rId15"/>
    <p:sldId id="284" r:id="rId16"/>
    <p:sldId id="281" r:id="rId17"/>
    <p:sldId id="285" r:id="rId18"/>
    <p:sldId id="282" r:id="rId19"/>
    <p:sldId id="283" r:id="rId20"/>
    <p:sldId id="287" r:id="rId21"/>
    <p:sldId id="288" r:id="rId22"/>
    <p:sldId id="289" r:id="rId23"/>
    <p:sldId id="290" r:id="rId24"/>
    <p:sldId id="291" r:id="rId25"/>
    <p:sldId id="292" r:id="rId26"/>
    <p:sldId id="293" r:id="rId27"/>
    <p:sldId id="294" r:id="rId28"/>
    <p:sldId id="321" r:id="rId29"/>
    <p:sldId id="297" r:id="rId30"/>
    <p:sldId id="298" r:id="rId31"/>
    <p:sldId id="299" r:id="rId32"/>
    <p:sldId id="300" r:id="rId33"/>
    <p:sldId id="301" r:id="rId34"/>
    <p:sldId id="302" r:id="rId35"/>
    <p:sldId id="303" r:id="rId36"/>
    <p:sldId id="304" r:id="rId37"/>
    <p:sldId id="305" r:id="rId38"/>
    <p:sldId id="306" r:id="rId39"/>
    <p:sldId id="307" r:id="rId40"/>
    <p:sldId id="308" r:id="rId41"/>
    <p:sldId id="309" r:id="rId42"/>
    <p:sldId id="310" r:id="rId43"/>
    <p:sldId id="312" r:id="rId44"/>
    <p:sldId id="311" r:id="rId45"/>
    <p:sldId id="313" r:id="rId46"/>
    <p:sldId id="320" r:id="rId47"/>
    <p:sldId id="314" r:id="rId48"/>
    <p:sldId id="315" r:id="rId49"/>
    <p:sldId id="316" r:id="rId50"/>
    <p:sldId id="317" r:id="rId51"/>
    <p:sldId id="318" r:id="rId52"/>
    <p:sldId id="319" r:id="rId53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22" autoAdjust="0"/>
    <p:restoredTop sz="94660"/>
  </p:normalViewPr>
  <p:slideViewPr>
    <p:cSldViewPr>
      <p:cViewPr>
        <p:scale>
          <a:sx n="70" d="100"/>
          <a:sy n="70" d="100"/>
        </p:scale>
        <p:origin x="-216" y="-7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E0852F-9D87-4307-97D0-1F5CAAC87484}" type="datetimeFigureOut">
              <a:rPr lang="zh-CN" altLang="en-US" smtClean="0"/>
              <a:t>2017/12/20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43D694-9384-4E90-AEDC-63733820AE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15297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43D694-9384-4E90-AEDC-63733820AED1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02647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445D8-D5F9-4A35-96A4-4C8331C39598}" type="datetimeFigureOut">
              <a:rPr lang="zh-CN" altLang="en-US" smtClean="0"/>
              <a:t>2017/12/20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0F058A-9A67-4D08-9D2F-62B13D16E74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56295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445D8-D5F9-4A35-96A4-4C8331C39598}" type="datetimeFigureOut">
              <a:rPr lang="zh-CN" altLang="en-US" smtClean="0"/>
              <a:t>2017/12/20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0F058A-9A67-4D08-9D2F-62B13D16E74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84327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445D8-D5F9-4A35-96A4-4C8331C39598}" type="datetimeFigureOut">
              <a:rPr lang="zh-CN" altLang="en-US" smtClean="0"/>
              <a:t>2017/12/20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0F058A-9A67-4D08-9D2F-62B13D16E74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07194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445D8-D5F9-4A35-96A4-4C8331C39598}" type="datetimeFigureOut">
              <a:rPr lang="zh-CN" altLang="en-US" smtClean="0"/>
              <a:t>2017/12/20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0F058A-9A67-4D08-9D2F-62B13D16E74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70137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445D8-D5F9-4A35-96A4-4C8331C39598}" type="datetimeFigureOut">
              <a:rPr lang="zh-CN" altLang="en-US" smtClean="0"/>
              <a:t>2017/12/20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0F058A-9A67-4D08-9D2F-62B13D16E74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56697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445D8-D5F9-4A35-96A4-4C8331C39598}" type="datetimeFigureOut">
              <a:rPr lang="zh-CN" altLang="en-US" smtClean="0"/>
              <a:t>2017/12/20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0F058A-9A67-4D08-9D2F-62B13D16E74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28851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445D8-D5F9-4A35-96A4-4C8331C39598}" type="datetimeFigureOut">
              <a:rPr lang="zh-CN" altLang="en-US" smtClean="0"/>
              <a:t>2017/12/20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0F058A-9A67-4D08-9D2F-62B13D16E74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03098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445D8-D5F9-4A35-96A4-4C8331C39598}" type="datetimeFigureOut">
              <a:rPr lang="zh-CN" altLang="en-US" smtClean="0"/>
              <a:t>2017/12/20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0F058A-9A67-4D08-9D2F-62B13D16E74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36931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445D8-D5F9-4A35-96A4-4C8331C39598}" type="datetimeFigureOut">
              <a:rPr lang="zh-CN" altLang="en-US" smtClean="0"/>
              <a:t>2017/12/20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0F058A-9A67-4D08-9D2F-62B13D16E74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63865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445D8-D5F9-4A35-96A4-4C8331C39598}" type="datetimeFigureOut">
              <a:rPr lang="zh-CN" altLang="en-US" smtClean="0"/>
              <a:t>2017/12/20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0F058A-9A67-4D08-9D2F-62B13D16E74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2093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445D8-D5F9-4A35-96A4-4C8331C39598}" type="datetimeFigureOut">
              <a:rPr lang="zh-CN" altLang="en-US" smtClean="0"/>
              <a:t>2017/12/20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0F058A-9A67-4D08-9D2F-62B13D16E74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55496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B445D8-D5F9-4A35-96A4-4C8331C39598}" type="datetimeFigureOut">
              <a:rPr lang="zh-CN" altLang="en-US" smtClean="0"/>
              <a:t>2017/12/20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0F058A-9A67-4D08-9D2F-62B13D16E74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48151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smtClean="0"/>
              <a:t>MySQL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46980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742950" indent="-742950">
              <a:buFont typeface="+mj-lt"/>
              <a:buAutoNum type="arabicPeriod" startAt="2"/>
            </a:pPr>
            <a:r>
              <a:rPr lang="zh-CN" altLang="zh-CN" b="1" dirty="0"/>
              <a:t>数据类型与操作数据表 </a:t>
            </a:r>
            <a:endParaRPr lang="zh-CN" altLang="en-US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7504" y="1412776"/>
            <a:ext cx="8634414" cy="4980553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 smtClean="0"/>
              <a:t>2.1.4</a:t>
            </a:r>
            <a:r>
              <a:rPr lang="zh-CN" altLang="en-US" dirty="0" smtClean="0"/>
              <a:t>：字符型</a:t>
            </a:r>
            <a:endParaRPr lang="en-US" altLang="zh-CN" dirty="0" smtClean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060849"/>
            <a:ext cx="8860958" cy="3744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93392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742950" indent="-742950">
              <a:buFont typeface="+mj-lt"/>
              <a:buAutoNum type="arabicPeriod" startAt="2"/>
            </a:pPr>
            <a:r>
              <a:rPr lang="zh-CN" altLang="zh-CN" b="1" dirty="0"/>
              <a:t>数据类型与操作数据表 </a:t>
            </a:r>
            <a:endParaRPr lang="zh-CN" altLang="en-US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1519" y="1412776"/>
            <a:ext cx="8634414" cy="4980553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 smtClean="0"/>
              <a:t>2.2.1</a:t>
            </a:r>
            <a:r>
              <a:rPr lang="zh-CN" altLang="en-US" dirty="0" smtClean="0"/>
              <a:t>：表</a:t>
            </a:r>
            <a:r>
              <a:rPr lang="zh-CN" altLang="en-US" dirty="0" smtClean="0"/>
              <a:t>的操作</a:t>
            </a:r>
            <a:endParaRPr lang="en-US" altLang="zh-CN" dirty="0" smtClean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19" y="1988840"/>
            <a:ext cx="8230987" cy="2160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773" y="4365104"/>
            <a:ext cx="8699715" cy="5704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773" y="5301209"/>
            <a:ext cx="7187547" cy="10365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47481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742950" indent="-742950">
              <a:buFont typeface="+mj-lt"/>
              <a:buAutoNum type="arabicPeriod" startAt="2"/>
            </a:pPr>
            <a:r>
              <a:rPr lang="zh-CN" altLang="zh-CN" b="1" dirty="0"/>
              <a:t>数据类型与操作数据表 </a:t>
            </a:r>
            <a:endParaRPr lang="zh-CN" altLang="en-US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1519" y="1412776"/>
            <a:ext cx="8634414" cy="4980553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 smtClean="0"/>
              <a:t>2.2.2</a:t>
            </a:r>
            <a:r>
              <a:rPr lang="zh-CN" altLang="en-US" dirty="0" smtClean="0"/>
              <a:t>：列的</a:t>
            </a:r>
            <a:r>
              <a:rPr lang="zh-CN" altLang="en-US" dirty="0" smtClean="0"/>
              <a:t>操作</a:t>
            </a:r>
            <a:endParaRPr lang="en-US" altLang="zh-CN" dirty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</p:txBody>
      </p:sp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988840"/>
            <a:ext cx="7709168" cy="105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7" y="3247585"/>
            <a:ext cx="6552729" cy="11175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432" y="4797152"/>
            <a:ext cx="7383392" cy="6480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47700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742950" indent="-742950">
              <a:buFont typeface="+mj-lt"/>
              <a:buAutoNum type="arabicPeriod" startAt="2"/>
            </a:pPr>
            <a:r>
              <a:rPr lang="zh-CN" altLang="zh-CN" b="1" dirty="0"/>
              <a:t>数据类型与操作数据表 </a:t>
            </a:r>
            <a:endParaRPr lang="zh-CN" altLang="en-US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1519" y="1412776"/>
            <a:ext cx="8634414" cy="4980553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 smtClean="0"/>
              <a:t>2.2.2</a:t>
            </a:r>
            <a:r>
              <a:rPr lang="zh-CN" altLang="en-US" dirty="0" smtClean="0"/>
              <a:t>：列的</a:t>
            </a:r>
            <a:r>
              <a:rPr lang="zh-CN" altLang="en-US" dirty="0" smtClean="0"/>
              <a:t>操作</a:t>
            </a:r>
            <a:endParaRPr lang="en-US" altLang="zh-CN" dirty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564904"/>
            <a:ext cx="7859048" cy="12129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4653136"/>
            <a:ext cx="8676456" cy="10251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13695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742950" indent="-742950">
              <a:buFont typeface="+mj-lt"/>
              <a:buAutoNum type="arabicPeriod" startAt="3"/>
            </a:pPr>
            <a:r>
              <a:rPr lang="zh-CN" altLang="zh-CN" b="1" dirty="0" smtClean="0"/>
              <a:t>约束</a:t>
            </a:r>
            <a:endParaRPr lang="en-US" altLang="zh-CN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1519" y="1412776"/>
            <a:ext cx="8634414" cy="4980553"/>
          </a:xfrm>
        </p:spPr>
        <p:txBody>
          <a:bodyPr/>
          <a:lstStyle/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</p:txBody>
      </p:sp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844824"/>
            <a:ext cx="6420485" cy="36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48603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742950" indent="-742950">
              <a:buFont typeface="+mj-lt"/>
              <a:buAutoNum type="arabicPeriod" startAt="3"/>
            </a:pPr>
            <a:r>
              <a:rPr lang="zh-CN" altLang="zh-CN" b="1" dirty="0" smtClean="0"/>
              <a:t>约束</a:t>
            </a:r>
            <a:endParaRPr lang="en-US" altLang="zh-CN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1519" y="1412776"/>
            <a:ext cx="8634414" cy="4980553"/>
          </a:xfrm>
        </p:spPr>
        <p:txBody>
          <a:bodyPr/>
          <a:lstStyle/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1" y="1700808"/>
            <a:ext cx="8018007" cy="2520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07586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742950" indent="-742950">
              <a:buFont typeface="+mj-lt"/>
              <a:buAutoNum type="arabicPeriod" startAt="3"/>
            </a:pPr>
            <a:r>
              <a:rPr lang="zh-CN" altLang="zh-CN" b="1" dirty="0"/>
              <a:t>约束</a:t>
            </a:r>
            <a:endParaRPr lang="zh-CN" altLang="en-US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1519" y="1412776"/>
            <a:ext cx="8634414" cy="4980553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 smtClean="0"/>
              <a:t>约束的操作</a:t>
            </a:r>
            <a:endParaRPr lang="en-US" altLang="zh-CN" dirty="0" smtClean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214059"/>
            <a:ext cx="8648517" cy="9180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3348156"/>
            <a:ext cx="8738014" cy="12329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4869160"/>
            <a:ext cx="8590531" cy="13660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00920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742950" indent="-742950">
              <a:buFont typeface="+mj-lt"/>
              <a:buAutoNum type="arabicPeriod" startAt="3"/>
            </a:pPr>
            <a:r>
              <a:rPr lang="zh-CN" altLang="en-US" b="1" dirty="0" smtClean="0"/>
              <a:t>约束</a:t>
            </a:r>
            <a:endParaRPr lang="zh-CN" altLang="en-US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1519" y="1412776"/>
            <a:ext cx="8634414" cy="4980553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 smtClean="0"/>
              <a:t>约束的操作</a:t>
            </a:r>
            <a:endParaRPr lang="en-US" altLang="zh-CN" dirty="0" smtClean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204865"/>
            <a:ext cx="7200800" cy="7592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496" y="3208770"/>
            <a:ext cx="8165928" cy="513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4077072"/>
            <a:ext cx="8490737" cy="50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55415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742950" indent="-742950">
              <a:buFont typeface="+mj-lt"/>
              <a:buAutoNum type="arabicPeriod" startAt="4"/>
            </a:pPr>
            <a:r>
              <a:rPr lang="zh-CN" altLang="en-US" b="1" dirty="0" smtClean="0"/>
              <a:t>操作数据表中的记录</a:t>
            </a:r>
            <a:endParaRPr lang="en-US" altLang="zh-CN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1519" y="1412776"/>
            <a:ext cx="8634414" cy="4980553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 smtClean="0"/>
              <a:t> </a:t>
            </a:r>
            <a:r>
              <a:rPr lang="zh-CN" altLang="en-US" dirty="0" smtClean="0"/>
              <a:t>记录的增，删，改</a:t>
            </a:r>
            <a:endParaRPr lang="en-US" altLang="zh-CN" dirty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132856"/>
            <a:ext cx="8187504" cy="5040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3950843"/>
            <a:ext cx="8841913" cy="22144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901" y="3030662"/>
            <a:ext cx="7566032" cy="6863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91069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742950" indent="-742950">
              <a:buFont typeface="+mj-lt"/>
              <a:buAutoNum type="arabicPeriod" startAt="4"/>
            </a:pPr>
            <a:r>
              <a:rPr lang="zh-CN" altLang="en-US" b="1" dirty="0" smtClean="0"/>
              <a:t>操作数据表中的记录</a:t>
            </a:r>
            <a:endParaRPr lang="en-US" altLang="zh-CN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1519" y="1412776"/>
            <a:ext cx="8634414" cy="4980553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 smtClean="0"/>
              <a:t>查找记录</a:t>
            </a: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916832"/>
            <a:ext cx="5004445" cy="5826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2708920"/>
            <a:ext cx="9073008" cy="3888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11593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 smtClean="0"/>
              <a:t>大纲</a:t>
            </a:r>
            <a:endParaRPr lang="zh-CN" altLang="en-US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altLang="zh-CN" dirty="0" smtClean="0"/>
              <a:t>MySQL</a:t>
            </a:r>
            <a:r>
              <a:rPr lang="zh-CN" altLang="en-US" dirty="0"/>
              <a:t>基础</a:t>
            </a:r>
            <a:endParaRPr lang="en-US" altLang="zh-CN" dirty="0"/>
          </a:p>
          <a:p>
            <a:pPr marL="514350" indent="-514350">
              <a:buFont typeface="+mj-lt"/>
              <a:buAutoNum type="arabicPeriod"/>
            </a:pPr>
            <a:r>
              <a:rPr lang="zh-CN" altLang="zh-CN" dirty="0" smtClean="0"/>
              <a:t>数据类型</a:t>
            </a:r>
            <a:r>
              <a:rPr lang="zh-CN" altLang="zh-CN" dirty="0"/>
              <a:t>与操作数据表 </a:t>
            </a:r>
            <a:endParaRPr lang="en-US" altLang="zh-CN" b="1" dirty="0" smtClean="0"/>
          </a:p>
          <a:p>
            <a:pPr marL="514350" indent="-514350">
              <a:buFont typeface="+mj-lt"/>
              <a:buAutoNum type="arabicPeriod"/>
            </a:pPr>
            <a:r>
              <a:rPr lang="zh-CN" altLang="zh-CN" dirty="0" smtClean="0"/>
              <a:t>约束</a:t>
            </a:r>
            <a:endParaRPr lang="en-US" altLang="zh-CN" dirty="0" smtClean="0"/>
          </a:p>
          <a:p>
            <a:pPr marL="514350" indent="-514350">
              <a:buFont typeface="+mj-lt"/>
              <a:buAutoNum type="arabicPeriod"/>
            </a:pPr>
            <a:r>
              <a:rPr lang="zh-CN" altLang="en-US" dirty="0" smtClean="0"/>
              <a:t>操作数据表中的记录 </a:t>
            </a:r>
            <a:endParaRPr lang="en-US" altLang="zh-CN" dirty="0" smtClean="0"/>
          </a:p>
          <a:p>
            <a:pPr marL="514350" indent="-514350">
              <a:buFont typeface="+mj-lt"/>
              <a:buAutoNum type="arabicPeriod"/>
            </a:pPr>
            <a:r>
              <a:rPr lang="zh-CN" altLang="en-US" dirty="0" smtClean="0"/>
              <a:t>子</a:t>
            </a:r>
            <a:r>
              <a:rPr lang="zh-CN" altLang="en-US" dirty="0" smtClean="0"/>
              <a:t>查询与连接 </a:t>
            </a:r>
            <a:endParaRPr lang="en-US" altLang="zh-CN" dirty="0" smtClean="0"/>
          </a:p>
          <a:p>
            <a:pPr marL="514350" indent="-514350">
              <a:buFont typeface="+mj-lt"/>
              <a:buAutoNum type="arabicPeriod"/>
            </a:pPr>
            <a:r>
              <a:rPr lang="zh-CN" altLang="en-US" dirty="0"/>
              <a:t>内置</a:t>
            </a:r>
            <a:r>
              <a:rPr lang="zh-CN" altLang="en-US" dirty="0" smtClean="0"/>
              <a:t>函数 </a:t>
            </a:r>
            <a:endParaRPr lang="en-US" altLang="zh-CN" dirty="0" smtClean="0"/>
          </a:p>
          <a:p>
            <a:pPr marL="514350" indent="-514350">
              <a:buFont typeface="+mj-lt"/>
              <a:buAutoNum type="arabicPeriod"/>
            </a:pPr>
            <a:r>
              <a:rPr lang="zh-CN" altLang="en-US" dirty="0" smtClean="0"/>
              <a:t>自定义函数 </a:t>
            </a:r>
            <a:endParaRPr lang="en-US" altLang="zh-CN" dirty="0" smtClean="0"/>
          </a:p>
          <a:p>
            <a:pPr marL="514350" indent="-514350">
              <a:buFont typeface="+mj-lt"/>
              <a:buAutoNum type="arabicPeriod"/>
            </a:pPr>
            <a:r>
              <a:rPr lang="en-US" altLang="zh-CN" dirty="0" smtClean="0"/>
              <a:t>MySQL</a:t>
            </a:r>
            <a:r>
              <a:rPr lang="zh-CN" altLang="en-US" dirty="0" smtClean="0"/>
              <a:t>存储过程 </a:t>
            </a:r>
            <a:endParaRPr lang="en-US" altLang="zh-CN" dirty="0" smtClean="0"/>
          </a:p>
          <a:p>
            <a:pPr marL="514350" indent="-514350">
              <a:buFont typeface="+mj-lt"/>
              <a:buAutoNum type="arabicPeriod"/>
            </a:pPr>
            <a:r>
              <a:rPr lang="en-US" altLang="zh-CN" dirty="0" smtClean="0"/>
              <a:t>MySQL</a:t>
            </a:r>
            <a:r>
              <a:rPr lang="zh-CN" altLang="en-US" dirty="0" smtClean="0"/>
              <a:t>存储引擎 </a:t>
            </a:r>
            <a:endParaRPr lang="en-US" altLang="zh-CN" dirty="0" smtClean="0"/>
          </a:p>
          <a:p>
            <a:pPr marL="514350" indent="-514350">
              <a:buFont typeface="+mj-lt"/>
              <a:buAutoNum type="arabicPeriod"/>
            </a:pPr>
            <a:r>
              <a:rPr lang="en-US" altLang="zh-CN" dirty="0" smtClean="0"/>
              <a:t>MySQL</a:t>
            </a:r>
            <a:r>
              <a:rPr lang="zh-CN" altLang="en-US" dirty="0" smtClean="0"/>
              <a:t>图形化管理工具</a:t>
            </a:r>
          </a:p>
        </p:txBody>
      </p:sp>
    </p:spTree>
    <p:extLst>
      <p:ext uri="{BB962C8B-B14F-4D97-AF65-F5344CB8AC3E}">
        <p14:creationId xmlns:p14="http://schemas.microsoft.com/office/powerpoint/2010/main" val="1820940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742950" indent="-742950">
              <a:buFont typeface="+mj-lt"/>
              <a:buAutoNum type="arabicPeriod" startAt="4"/>
            </a:pPr>
            <a:r>
              <a:rPr lang="zh-CN" altLang="en-US" b="1" dirty="0" smtClean="0"/>
              <a:t>操作数据表中的记录</a:t>
            </a:r>
            <a:endParaRPr lang="en-US" altLang="zh-CN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1519" y="1412776"/>
            <a:ext cx="8634414" cy="4980553"/>
          </a:xfrm>
        </p:spPr>
        <p:txBody>
          <a:bodyPr/>
          <a:lstStyle/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364332"/>
            <a:ext cx="7728468" cy="3512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99365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742950" indent="-742950">
              <a:buFont typeface="+mj-lt"/>
              <a:buAutoNum type="arabicPeriod" startAt="5"/>
            </a:pPr>
            <a:r>
              <a:rPr lang="zh-CN" altLang="en-US" b="1" dirty="0" smtClean="0"/>
              <a:t>子查询和连接</a:t>
            </a:r>
            <a:endParaRPr lang="en-US" altLang="zh-CN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1519" y="1412776"/>
            <a:ext cx="8634414" cy="4980553"/>
          </a:xfrm>
        </p:spPr>
        <p:txBody>
          <a:bodyPr/>
          <a:lstStyle/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844824"/>
            <a:ext cx="8885936" cy="27363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4581128"/>
            <a:ext cx="8778118" cy="576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55587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742950" indent="-742950">
              <a:buFont typeface="+mj-lt"/>
              <a:buAutoNum type="arabicPeriod" startAt="5"/>
            </a:pPr>
            <a:r>
              <a:rPr lang="zh-CN" altLang="en-US" b="1" dirty="0" smtClean="0"/>
              <a:t>子查询和连接</a:t>
            </a:r>
            <a:endParaRPr lang="en-US" altLang="zh-CN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1519" y="1412776"/>
            <a:ext cx="8634414" cy="4980553"/>
          </a:xfrm>
        </p:spPr>
        <p:txBody>
          <a:bodyPr/>
          <a:lstStyle/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132856"/>
            <a:ext cx="8079638" cy="18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52731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742950" indent="-742950">
              <a:buFont typeface="+mj-lt"/>
              <a:buAutoNum type="arabicPeriod" startAt="5"/>
            </a:pPr>
            <a:r>
              <a:rPr lang="zh-CN" altLang="en-US" b="1" dirty="0" smtClean="0"/>
              <a:t>子查询和连接</a:t>
            </a:r>
            <a:endParaRPr lang="en-US" altLang="zh-CN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1519" y="1412776"/>
            <a:ext cx="8634414" cy="4980553"/>
          </a:xfrm>
        </p:spPr>
        <p:txBody>
          <a:bodyPr/>
          <a:lstStyle/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276872"/>
            <a:ext cx="8208912" cy="32269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5589124"/>
            <a:ext cx="8424936" cy="3975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6954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742950" indent="-742950">
              <a:buFont typeface="+mj-lt"/>
              <a:buAutoNum type="arabicPeriod" startAt="5"/>
            </a:pPr>
            <a:r>
              <a:rPr lang="zh-CN" altLang="en-US" b="1" dirty="0" smtClean="0"/>
              <a:t>子查询和连接</a:t>
            </a:r>
            <a:endParaRPr lang="en-US" altLang="zh-CN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1519" y="1412776"/>
            <a:ext cx="8634414" cy="4980553"/>
          </a:xfrm>
        </p:spPr>
        <p:txBody>
          <a:bodyPr/>
          <a:lstStyle/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84" y="1268760"/>
            <a:ext cx="8711108" cy="3456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59" y="4869160"/>
            <a:ext cx="5184577" cy="7842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46642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742950" indent="-742950">
              <a:buFont typeface="+mj-lt"/>
              <a:buAutoNum type="arabicPeriod" startAt="5"/>
            </a:pPr>
            <a:r>
              <a:rPr lang="zh-CN" altLang="en-US" b="1" dirty="0" smtClean="0"/>
              <a:t>子查询和连接</a:t>
            </a:r>
            <a:endParaRPr lang="en-US" altLang="zh-CN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1519" y="1412776"/>
            <a:ext cx="8634414" cy="4980553"/>
          </a:xfrm>
        </p:spPr>
        <p:txBody>
          <a:bodyPr/>
          <a:lstStyle/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166938"/>
            <a:ext cx="7685087" cy="2524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35261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742950" indent="-742950">
              <a:buFont typeface="+mj-lt"/>
              <a:buAutoNum type="arabicPeriod" startAt="5"/>
            </a:pPr>
            <a:r>
              <a:rPr lang="zh-CN" altLang="en-US" b="1" dirty="0" smtClean="0"/>
              <a:t>子查询和连接</a:t>
            </a:r>
            <a:endParaRPr lang="en-US" altLang="zh-CN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1519" y="1412776"/>
            <a:ext cx="8634414" cy="4980553"/>
          </a:xfrm>
        </p:spPr>
        <p:txBody>
          <a:bodyPr/>
          <a:lstStyle/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971600" y="5085184"/>
            <a:ext cx="16435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/>
              <a:t>FULL JOIN</a:t>
            </a:r>
          </a:p>
          <a:p>
            <a:r>
              <a:rPr lang="en-US" altLang="zh-CN" sz="2400" dirty="0" smtClean="0"/>
              <a:t>CROSS JOIN</a:t>
            </a:r>
            <a:endParaRPr lang="zh-CN" altLang="en-US" sz="2400" dirty="0"/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628800"/>
            <a:ext cx="8092717" cy="3096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00348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742950" indent="-742950">
              <a:buFont typeface="+mj-lt"/>
              <a:buAutoNum type="arabicPeriod" startAt="5"/>
            </a:pPr>
            <a:r>
              <a:rPr lang="zh-CN" altLang="en-US" b="1" dirty="0" smtClean="0"/>
              <a:t>子查询和连接</a:t>
            </a:r>
            <a:endParaRPr lang="en-US" altLang="zh-CN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1519" y="1412776"/>
            <a:ext cx="8634414" cy="4980553"/>
          </a:xfrm>
        </p:spPr>
        <p:txBody>
          <a:bodyPr/>
          <a:lstStyle/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1467475"/>
            <a:ext cx="3952875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788" y="3710612"/>
            <a:ext cx="3781425" cy="2171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5062" y="3591550"/>
            <a:ext cx="4067175" cy="2409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62414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742950" indent="-742950">
              <a:buFont typeface="+mj-lt"/>
              <a:buAutoNum type="arabicPeriod" startAt="5"/>
            </a:pPr>
            <a:r>
              <a:rPr lang="zh-CN" altLang="en-US" b="1" dirty="0" smtClean="0"/>
              <a:t>子查询和连接</a:t>
            </a:r>
            <a:endParaRPr lang="en-US" altLang="zh-CN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1519" y="1412776"/>
            <a:ext cx="8634414" cy="4980553"/>
          </a:xfrm>
        </p:spPr>
        <p:txBody>
          <a:bodyPr/>
          <a:lstStyle/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0638" y="2157413"/>
            <a:ext cx="6561137" cy="2543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31519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742950" indent="-742950">
              <a:buFont typeface="+mj-lt"/>
              <a:buAutoNum type="arabicPeriod" startAt="6"/>
            </a:pPr>
            <a:r>
              <a:rPr lang="zh-CN" altLang="en-US" b="1" dirty="0"/>
              <a:t>内置</a:t>
            </a:r>
            <a:r>
              <a:rPr lang="zh-CN" altLang="en-US" b="1" dirty="0" smtClean="0"/>
              <a:t>函数 </a:t>
            </a:r>
            <a:endParaRPr lang="en-US" altLang="zh-CN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1519" y="1412776"/>
            <a:ext cx="8634414" cy="4980553"/>
          </a:xfrm>
        </p:spPr>
        <p:txBody>
          <a:bodyPr/>
          <a:lstStyle/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916" y="2268919"/>
            <a:ext cx="8422556" cy="35363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41603" y="1484783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 smtClean="0"/>
              <a:t>字符函数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453923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altLang="zh-CN" dirty="0" err="1" smtClean="0"/>
              <a:t>MySql</a:t>
            </a:r>
            <a:r>
              <a:rPr lang="zh-CN" altLang="en-US" dirty="0"/>
              <a:t>基础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 smtClean="0"/>
              <a:t>是</a:t>
            </a:r>
            <a:r>
              <a:rPr lang="zh-CN" altLang="en-US" dirty="0" smtClean="0"/>
              <a:t>一个开源的关系型数据库管理系统</a:t>
            </a:r>
            <a:endParaRPr lang="en-US" altLang="zh-CN" dirty="0" smtClean="0"/>
          </a:p>
          <a:p>
            <a:pPr marL="0" indent="0">
              <a:buNone/>
            </a:pPr>
            <a:r>
              <a:rPr lang="zh-CN" altLang="en-US" dirty="0" smtClean="0"/>
              <a:t> </a:t>
            </a:r>
            <a:r>
              <a:rPr lang="en-US" altLang="zh-CN" dirty="0" smtClean="0"/>
              <a:t>----</a:t>
            </a:r>
            <a:r>
              <a:rPr lang="zh-CN" altLang="en-US" dirty="0" smtClean="0"/>
              <a:t>（</a:t>
            </a:r>
            <a:r>
              <a:rPr lang="en-US" altLang="zh-CN" dirty="0" smtClean="0"/>
              <a:t>RDBMS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683568" y="3239105"/>
            <a:ext cx="6912768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dirty="0" smtClean="0"/>
              <a:t>基本</a:t>
            </a:r>
            <a:r>
              <a:rPr lang="zh-CN" altLang="en-US" sz="3200" dirty="0"/>
              <a:t>的数据管理能力，用户的管理能力，权限的管理能力</a:t>
            </a:r>
            <a:r>
              <a:rPr lang="zh-CN" altLang="en-US" sz="3200" dirty="0" smtClean="0"/>
              <a:t>等等</a:t>
            </a:r>
            <a:endParaRPr lang="en-US" altLang="zh-CN" sz="3200" dirty="0" smtClean="0"/>
          </a:p>
          <a:p>
            <a:endParaRPr lang="zh-CN" altLang="en-US" sz="3200" dirty="0"/>
          </a:p>
          <a:p>
            <a:r>
              <a:rPr lang="zh-CN" altLang="en-US" sz="3200" dirty="0" smtClean="0"/>
              <a:t>常见</a:t>
            </a:r>
            <a:r>
              <a:rPr lang="zh-CN" altLang="en-US" sz="3200" dirty="0"/>
              <a:t>产品有</a:t>
            </a:r>
            <a:r>
              <a:rPr lang="en-US" altLang="zh-CN" sz="3200" dirty="0"/>
              <a:t>Oracle</a:t>
            </a:r>
            <a:r>
              <a:rPr lang="zh-CN" altLang="en-US" sz="3200" dirty="0"/>
              <a:t>、</a:t>
            </a:r>
            <a:r>
              <a:rPr lang="en-US" altLang="zh-CN" sz="3200" dirty="0"/>
              <a:t>SQL Server</a:t>
            </a:r>
            <a:r>
              <a:rPr lang="zh-CN" altLang="en-US" sz="3200" dirty="0"/>
              <a:t>、</a:t>
            </a:r>
            <a:r>
              <a:rPr lang="en-US" altLang="zh-CN" sz="3200" dirty="0"/>
              <a:t>DB2</a:t>
            </a:r>
          </a:p>
        </p:txBody>
      </p:sp>
    </p:spTree>
    <p:extLst>
      <p:ext uri="{BB962C8B-B14F-4D97-AF65-F5344CB8AC3E}">
        <p14:creationId xmlns:p14="http://schemas.microsoft.com/office/powerpoint/2010/main" val="1248701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742950" indent="-742950">
              <a:buFont typeface="+mj-lt"/>
              <a:buAutoNum type="arabicPeriod" startAt="6"/>
            </a:pPr>
            <a:r>
              <a:rPr lang="zh-CN" altLang="en-US" b="1" dirty="0" smtClean="0"/>
              <a:t>内置函数 </a:t>
            </a:r>
            <a:endParaRPr lang="en-US" altLang="zh-CN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1519" y="1412776"/>
            <a:ext cx="8634414" cy="4980553"/>
          </a:xfrm>
        </p:spPr>
        <p:txBody>
          <a:bodyPr/>
          <a:lstStyle/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</p:txBody>
      </p:sp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5" y="2348880"/>
            <a:ext cx="8352929" cy="3679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41603" y="1484783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 smtClean="0"/>
              <a:t>数值函数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169255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742950" indent="-742950">
              <a:buFont typeface="+mj-lt"/>
              <a:buAutoNum type="arabicPeriod" startAt="6"/>
            </a:pPr>
            <a:r>
              <a:rPr lang="zh-CN" altLang="en-US" b="1" dirty="0"/>
              <a:t>内置函数 </a:t>
            </a:r>
            <a:endParaRPr lang="en-US" altLang="zh-CN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1519" y="1412776"/>
            <a:ext cx="8634414" cy="4980553"/>
          </a:xfrm>
        </p:spPr>
        <p:txBody>
          <a:bodyPr/>
          <a:lstStyle/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829" y="2924944"/>
            <a:ext cx="8286635" cy="18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41603" y="1484783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/>
              <a:t>比较</a:t>
            </a:r>
            <a:r>
              <a:rPr lang="zh-CN" altLang="en-US" sz="3200" dirty="0" smtClean="0"/>
              <a:t>函数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043478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742950" indent="-742950">
              <a:buFont typeface="+mj-lt"/>
              <a:buAutoNum type="arabicPeriod" startAt="6"/>
            </a:pPr>
            <a:r>
              <a:rPr lang="zh-CN" altLang="en-US" b="1" dirty="0"/>
              <a:t>内置函数 </a:t>
            </a:r>
            <a:endParaRPr lang="en-US" altLang="zh-CN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1519" y="1412776"/>
            <a:ext cx="8634414" cy="4980553"/>
          </a:xfrm>
        </p:spPr>
        <p:txBody>
          <a:bodyPr/>
          <a:lstStyle/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685" y="2420888"/>
            <a:ext cx="8100755" cy="3384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41603" y="1484783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 smtClean="0"/>
              <a:t>日期时间函数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539528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742950" indent="-742950">
              <a:buFont typeface="+mj-lt"/>
              <a:buAutoNum type="arabicPeriod" startAt="6"/>
            </a:pPr>
            <a:r>
              <a:rPr lang="zh-CN" altLang="en-US" b="1" dirty="0"/>
              <a:t>内置函数 </a:t>
            </a:r>
            <a:endParaRPr lang="en-US" altLang="zh-CN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1519" y="1412776"/>
            <a:ext cx="8634414" cy="4980553"/>
          </a:xfrm>
        </p:spPr>
        <p:txBody>
          <a:bodyPr/>
          <a:lstStyle/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</p:txBody>
      </p:sp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564904"/>
            <a:ext cx="8292789" cy="2304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41603" y="1484783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/>
              <a:t>信息</a:t>
            </a:r>
            <a:r>
              <a:rPr lang="zh-CN" altLang="en-US" sz="3200" dirty="0" smtClean="0"/>
              <a:t>函数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413203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742950" indent="-742950">
              <a:buFont typeface="+mj-lt"/>
              <a:buAutoNum type="arabicPeriod" startAt="6"/>
            </a:pPr>
            <a:r>
              <a:rPr lang="zh-CN" altLang="en-US" b="1" dirty="0"/>
              <a:t>内置函数 </a:t>
            </a:r>
            <a:r>
              <a:rPr lang="zh-CN" altLang="en-US" b="1" dirty="0" smtClean="0"/>
              <a:t> </a:t>
            </a:r>
            <a:endParaRPr lang="en-US" altLang="zh-CN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1519" y="1412776"/>
            <a:ext cx="8634414" cy="4980553"/>
          </a:xfrm>
        </p:spPr>
        <p:txBody>
          <a:bodyPr/>
          <a:lstStyle/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</p:txBody>
      </p:sp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636912"/>
            <a:ext cx="7948576" cy="2952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41603" y="1484783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/>
              <a:t>聚合</a:t>
            </a:r>
            <a:r>
              <a:rPr lang="zh-CN" altLang="en-US" sz="3200" dirty="0" smtClean="0"/>
              <a:t>函数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786998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742950" indent="-742950">
              <a:buFont typeface="+mj-lt"/>
              <a:buAutoNum type="arabicPeriod" startAt="6"/>
            </a:pPr>
            <a:r>
              <a:rPr lang="zh-CN" altLang="en-US" b="1" dirty="0"/>
              <a:t>内置函数 </a:t>
            </a:r>
            <a:endParaRPr lang="en-US" altLang="zh-CN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1519" y="1412776"/>
            <a:ext cx="8634414" cy="4980553"/>
          </a:xfrm>
        </p:spPr>
        <p:txBody>
          <a:bodyPr/>
          <a:lstStyle/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</p:txBody>
      </p:sp>
      <p:pic>
        <p:nvPicPr>
          <p:cNvPr id="2355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3068960"/>
            <a:ext cx="7761705" cy="13167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729635" y="1484783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/>
              <a:t>加密</a:t>
            </a:r>
            <a:r>
              <a:rPr lang="zh-CN" altLang="en-US" sz="3200" dirty="0" smtClean="0"/>
              <a:t>函数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413569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742950" indent="-742950">
              <a:buFont typeface="+mj-lt"/>
              <a:buAutoNum type="arabicPeriod" startAt="7"/>
            </a:pPr>
            <a:r>
              <a:rPr lang="zh-CN" altLang="en-US" b="1" dirty="0" smtClean="0"/>
              <a:t>自定义函数 </a:t>
            </a:r>
            <a:endParaRPr lang="en-US" altLang="zh-CN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1519" y="1412776"/>
            <a:ext cx="8634414" cy="4980553"/>
          </a:xfrm>
        </p:spPr>
        <p:txBody>
          <a:bodyPr/>
          <a:lstStyle/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514" y="1556792"/>
            <a:ext cx="8748972" cy="17281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3501008"/>
            <a:ext cx="2376264" cy="11174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4653136"/>
            <a:ext cx="8708132" cy="7547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40189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742950" indent="-742950">
              <a:buFont typeface="+mj-lt"/>
              <a:buAutoNum type="arabicPeriod" startAt="7"/>
            </a:pPr>
            <a:r>
              <a:rPr lang="zh-CN" altLang="en-US" b="1" dirty="0" smtClean="0"/>
              <a:t>自定义函数 </a:t>
            </a:r>
            <a:endParaRPr lang="en-US" altLang="zh-CN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1519" y="1412776"/>
            <a:ext cx="8634414" cy="4980553"/>
          </a:xfrm>
        </p:spPr>
        <p:txBody>
          <a:bodyPr/>
          <a:lstStyle/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628800"/>
            <a:ext cx="8776682" cy="3456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30127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742950" indent="-742950">
              <a:buFont typeface="+mj-lt"/>
              <a:buAutoNum type="arabicPeriod" startAt="7"/>
            </a:pPr>
            <a:r>
              <a:rPr lang="zh-CN" altLang="en-US" b="1" dirty="0" smtClean="0"/>
              <a:t>自定义函数 </a:t>
            </a:r>
            <a:endParaRPr lang="en-US" altLang="zh-CN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1519" y="1412776"/>
            <a:ext cx="8634414" cy="4980553"/>
          </a:xfrm>
        </p:spPr>
        <p:txBody>
          <a:bodyPr/>
          <a:lstStyle/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628800"/>
            <a:ext cx="8572038" cy="2808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65607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742950" indent="-742950">
              <a:buFont typeface="+mj-lt"/>
              <a:buAutoNum type="arabicPeriod" startAt="8"/>
            </a:pPr>
            <a:r>
              <a:rPr lang="zh-CN" altLang="en-US" b="1" dirty="0" smtClean="0"/>
              <a:t>存储过程</a:t>
            </a:r>
            <a:endParaRPr lang="en-US" altLang="zh-CN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1519" y="1412776"/>
            <a:ext cx="8634414" cy="4980553"/>
          </a:xfrm>
        </p:spPr>
        <p:txBody>
          <a:bodyPr/>
          <a:lstStyle/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72" y="1628800"/>
            <a:ext cx="8734293" cy="3384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23456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altLang="zh-CN" dirty="0" err="1" smtClean="0"/>
              <a:t>MySql</a:t>
            </a:r>
            <a:r>
              <a:rPr lang="zh-CN" altLang="en-US" dirty="0"/>
              <a:t>基础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7504" y="1412776"/>
            <a:ext cx="8229600" cy="4980553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 smtClean="0"/>
              <a:t>MySQL</a:t>
            </a:r>
            <a:r>
              <a:rPr lang="zh-CN" altLang="en-US" dirty="0"/>
              <a:t>命令</a:t>
            </a:r>
            <a:r>
              <a:rPr lang="zh-CN" altLang="en-US" dirty="0" smtClean="0"/>
              <a:t>：</a:t>
            </a:r>
            <a:r>
              <a:rPr lang="en-US" altLang="zh-CN" dirty="0" err="1" smtClean="0"/>
              <a:t>mysql</a:t>
            </a:r>
            <a:r>
              <a:rPr lang="en-US" altLang="zh-CN" dirty="0" smtClean="0"/>
              <a:t>   </a:t>
            </a:r>
            <a:r>
              <a:rPr lang="zh-CN" altLang="en-US" dirty="0" smtClean="0"/>
              <a:t>参数</a:t>
            </a:r>
            <a:endParaRPr lang="en-US" altLang="zh-CN" dirty="0" smtClean="0"/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060848"/>
            <a:ext cx="5832648" cy="43324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72210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742950" indent="-742950">
              <a:buFont typeface="+mj-lt"/>
              <a:buAutoNum type="arabicPeriod" startAt="8"/>
            </a:pPr>
            <a:r>
              <a:rPr lang="zh-CN" altLang="en-US" b="1" dirty="0" smtClean="0"/>
              <a:t>存储过程</a:t>
            </a:r>
            <a:endParaRPr lang="en-US" altLang="zh-CN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1519" y="1412776"/>
            <a:ext cx="8634414" cy="4980553"/>
          </a:xfrm>
        </p:spPr>
        <p:txBody>
          <a:bodyPr/>
          <a:lstStyle/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556792"/>
            <a:ext cx="8166966" cy="16561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944" y="1709192"/>
            <a:ext cx="8166966" cy="16561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771" y="2917700"/>
            <a:ext cx="4637325" cy="13753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06309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742950" indent="-742950">
              <a:buFont typeface="+mj-lt"/>
              <a:buAutoNum type="arabicPeriod" startAt="8"/>
            </a:pPr>
            <a:r>
              <a:rPr lang="zh-CN" altLang="en-US" b="1" dirty="0" smtClean="0"/>
              <a:t>存储过程</a:t>
            </a:r>
            <a:endParaRPr lang="en-US" altLang="zh-CN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1519" y="1412776"/>
            <a:ext cx="8634414" cy="4980553"/>
          </a:xfrm>
        </p:spPr>
        <p:txBody>
          <a:bodyPr/>
          <a:lstStyle/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436" y="1628800"/>
            <a:ext cx="8618613" cy="3744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22525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742950" indent="-742950">
              <a:buFont typeface="+mj-lt"/>
              <a:buAutoNum type="arabicPeriod" startAt="8"/>
            </a:pPr>
            <a:r>
              <a:rPr lang="zh-CN" altLang="en-US" b="1" dirty="0" smtClean="0"/>
              <a:t>存储过程</a:t>
            </a:r>
            <a:endParaRPr lang="en-US" altLang="zh-CN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1519" y="1412776"/>
            <a:ext cx="8634414" cy="4980553"/>
          </a:xfrm>
        </p:spPr>
        <p:txBody>
          <a:bodyPr/>
          <a:lstStyle/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</p:txBody>
      </p:sp>
      <p:pic>
        <p:nvPicPr>
          <p:cNvPr id="307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00808"/>
            <a:ext cx="9043393" cy="24482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38952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742950" indent="-742950">
              <a:buFont typeface="+mj-lt"/>
              <a:buAutoNum type="arabicPeriod" startAt="8"/>
            </a:pPr>
            <a:r>
              <a:rPr lang="zh-CN" altLang="en-US" b="1" dirty="0" smtClean="0"/>
              <a:t>存储过程</a:t>
            </a:r>
            <a:endParaRPr lang="en-US" altLang="zh-CN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1519" y="1412776"/>
            <a:ext cx="8634414" cy="4980553"/>
          </a:xfrm>
        </p:spPr>
        <p:txBody>
          <a:bodyPr/>
          <a:lstStyle/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07" y="1602182"/>
            <a:ext cx="9020820" cy="22588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6175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742950" indent="-742950">
              <a:buFont typeface="+mj-lt"/>
              <a:buAutoNum type="arabicPeriod" startAt="9"/>
            </a:pPr>
            <a:r>
              <a:rPr lang="zh-CN" altLang="en-US" b="1" dirty="0" smtClean="0"/>
              <a:t>存储引擎</a:t>
            </a:r>
            <a:endParaRPr lang="en-US" altLang="zh-CN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1519" y="1412776"/>
            <a:ext cx="8634414" cy="4980553"/>
          </a:xfrm>
        </p:spPr>
        <p:txBody>
          <a:bodyPr/>
          <a:lstStyle/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988840"/>
            <a:ext cx="8750249" cy="2160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90834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742950" indent="-742950">
              <a:buFont typeface="+mj-lt"/>
              <a:buAutoNum type="arabicPeriod" startAt="9"/>
            </a:pPr>
            <a:r>
              <a:rPr lang="zh-CN" altLang="en-US" b="1" dirty="0" smtClean="0"/>
              <a:t>存储引擎</a:t>
            </a:r>
            <a:endParaRPr lang="en-US" altLang="zh-CN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1519" y="1412776"/>
            <a:ext cx="8634414" cy="4980553"/>
          </a:xfrm>
        </p:spPr>
        <p:txBody>
          <a:bodyPr/>
          <a:lstStyle/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</p:txBody>
      </p:sp>
      <p:pic>
        <p:nvPicPr>
          <p:cNvPr id="3379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3" y="2348880"/>
            <a:ext cx="8911155" cy="2952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79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1124744"/>
            <a:ext cx="8895988" cy="1440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79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2" y="5013176"/>
            <a:ext cx="4968553" cy="15690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34803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742950" indent="-742950">
              <a:buFont typeface="+mj-lt"/>
              <a:buAutoNum type="arabicPeriod" startAt="9"/>
            </a:pPr>
            <a:r>
              <a:rPr lang="zh-CN" altLang="en-US" b="1" dirty="0" smtClean="0"/>
              <a:t>存储引擎</a:t>
            </a:r>
            <a:endParaRPr lang="en-US" altLang="zh-CN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1519" y="1412776"/>
            <a:ext cx="8634414" cy="4980553"/>
          </a:xfrm>
        </p:spPr>
        <p:txBody>
          <a:bodyPr/>
          <a:lstStyle/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</p:txBody>
      </p:sp>
      <p:sp>
        <p:nvSpPr>
          <p:cNvPr id="4" name="矩形 3"/>
          <p:cNvSpPr/>
          <p:nvPr/>
        </p:nvSpPr>
        <p:spPr>
          <a:xfrm>
            <a:off x="251520" y="1484784"/>
            <a:ext cx="8712968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/>
              <a:t>意向锁是</a:t>
            </a:r>
            <a:r>
              <a:rPr lang="en-US" altLang="zh-CN" sz="2800" b="1" dirty="0" err="1"/>
              <a:t>InnoDB</a:t>
            </a:r>
            <a:r>
              <a:rPr lang="zh-CN" altLang="en-US" sz="2800" b="1" dirty="0"/>
              <a:t>自动加的，不需要用户干预</a:t>
            </a:r>
            <a:r>
              <a:rPr lang="zh-CN" altLang="en-US" sz="2800" b="1" dirty="0" smtClean="0"/>
              <a:t>。</a:t>
            </a:r>
            <a:endParaRPr lang="en-US" altLang="zh-CN" sz="2800" b="1" dirty="0" smtClean="0"/>
          </a:p>
          <a:p>
            <a:endParaRPr lang="en-US" altLang="zh-CN" sz="2800" b="1" dirty="0"/>
          </a:p>
          <a:p>
            <a:r>
              <a:rPr lang="zh-CN" altLang="en-US" sz="2800" b="1" dirty="0" smtClean="0"/>
              <a:t>    对于</a:t>
            </a:r>
            <a:r>
              <a:rPr lang="en-US" altLang="zh-CN" sz="2800" b="1" dirty="0"/>
              <a:t>insert</a:t>
            </a:r>
            <a:r>
              <a:rPr lang="zh-CN" altLang="en-US" sz="2800" b="1" dirty="0"/>
              <a:t>、</a:t>
            </a:r>
            <a:r>
              <a:rPr lang="en-US" altLang="zh-CN" sz="2800" b="1" dirty="0"/>
              <a:t>update</a:t>
            </a:r>
            <a:r>
              <a:rPr lang="zh-CN" altLang="en-US" sz="2800" b="1" dirty="0"/>
              <a:t>、</a:t>
            </a:r>
            <a:r>
              <a:rPr lang="en-US" altLang="zh-CN" sz="2800" b="1" dirty="0"/>
              <a:t>delete</a:t>
            </a:r>
            <a:r>
              <a:rPr lang="zh-CN" altLang="en-US" sz="2800" b="1" dirty="0"/>
              <a:t>，</a:t>
            </a:r>
            <a:r>
              <a:rPr lang="en-US" altLang="zh-CN" sz="2800" b="1" dirty="0" err="1"/>
              <a:t>InnoDB</a:t>
            </a:r>
            <a:r>
              <a:rPr lang="zh-CN" altLang="en-US" sz="2800" b="1" dirty="0"/>
              <a:t>会自动给涉及的数据加排他锁（</a:t>
            </a:r>
            <a:r>
              <a:rPr lang="en-US" altLang="zh-CN" sz="2800" b="1" dirty="0"/>
              <a:t>X</a:t>
            </a:r>
            <a:r>
              <a:rPr lang="zh-CN" altLang="en-US" sz="2800" b="1" dirty="0"/>
              <a:t>）</a:t>
            </a:r>
            <a:r>
              <a:rPr lang="zh-CN" altLang="en-US" sz="2800" b="1" dirty="0" smtClean="0"/>
              <a:t>；</a:t>
            </a:r>
            <a:endParaRPr lang="en-US" altLang="zh-CN" sz="2800" b="1" dirty="0" smtClean="0"/>
          </a:p>
          <a:p>
            <a:r>
              <a:rPr lang="zh-CN" altLang="en-US" sz="2800" b="1" dirty="0" smtClean="0"/>
              <a:t>    对于</a:t>
            </a:r>
            <a:r>
              <a:rPr lang="zh-CN" altLang="en-US" sz="2800" b="1" dirty="0"/>
              <a:t>一般的</a:t>
            </a:r>
            <a:r>
              <a:rPr lang="en-US" altLang="zh-CN" sz="2800" b="1" dirty="0"/>
              <a:t>Select</a:t>
            </a:r>
            <a:r>
              <a:rPr lang="zh-CN" altLang="en-US" sz="2800" b="1" dirty="0"/>
              <a:t>语句，</a:t>
            </a:r>
            <a:r>
              <a:rPr lang="en-US" altLang="zh-CN" sz="2800" b="1" dirty="0" err="1"/>
              <a:t>InnoDB</a:t>
            </a:r>
            <a:r>
              <a:rPr lang="zh-CN" altLang="en-US" sz="2800" b="1" dirty="0"/>
              <a:t>不会加任何锁，事务可以通过以下语句给显示加共享锁或排他锁。</a:t>
            </a:r>
          </a:p>
          <a:p>
            <a:r>
              <a:rPr lang="zh-CN" altLang="en-US" sz="2800" b="1" dirty="0"/>
              <a:t> </a:t>
            </a:r>
          </a:p>
          <a:p>
            <a:r>
              <a:rPr lang="zh-CN" altLang="en-US" sz="2800" b="1" dirty="0"/>
              <a:t>共享锁</a:t>
            </a:r>
            <a:r>
              <a:rPr lang="zh-CN" altLang="en-US" sz="2800" b="1" dirty="0" smtClean="0"/>
              <a:t>：</a:t>
            </a:r>
            <a:endParaRPr lang="en-US" altLang="zh-CN" sz="2800" b="1" dirty="0" smtClean="0"/>
          </a:p>
          <a:p>
            <a:r>
              <a:rPr lang="en-US" altLang="zh-CN" sz="2800" b="1" dirty="0" smtClean="0"/>
              <a:t>select </a:t>
            </a:r>
            <a:r>
              <a:rPr lang="en-US" altLang="zh-CN" sz="2800" b="1" dirty="0"/>
              <a:t>* from </a:t>
            </a:r>
            <a:r>
              <a:rPr lang="en-US" altLang="zh-CN" sz="2800" b="1" dirty="0" err="1"/>
              <a:t>table_name</a:t>
            </a:r>
            <a:r>
              <a:rPr lang="en-US" altLang="zh-CN" sz="2800" b="1" dirty="0"/>
              <a:t> where .....lock in share mode</a:t>
            </a:r>
          </a:p>
          <a:p>
            <a:r>
              <a:rPr lang="zh-CN" altLang="en-US" sz="2800" b="1" dirty="0"/>
              <a:t>排他锁</a:t>
            </a:r>
            <a:r>
              <a:rPr lang="zh-CN" altLang="en-US" sz="2800" b="1" dirty="0" smtClean="0"/>
              <a:t>：</a:t>
            </a:r>
            <a:endParaRPr lang="en-US" altLang="zh-CN" sz="2800" b="1" dirty="0" smtClean="0"/>
          </a:p>
          <a:p>
            <a:r>
              <a:rPr lang="en-US" altLang="zh-CN" sz="2800" b="1" dirty="0" smtClean="0"/>
              <a:t>select </a:t>
            </a:r>
            <a:r>
              <a:rPr lang="en-US" altLang="zh-CN" sz="2800" b="1" dirty="0"/>
              <a:t>* from </a:t>
            </a:r>
            <a:r>
              <a:rPr lang="en-US" altLang="zh-CN" sz="2800" b="1" dirty="0" err="1"/>
              <a:t>table_name</a:t>
            </a:r>
            <a:r>
              <a:rPr lang="en-US" altLang="zh-CN" sz="2800" b="1" dirty="0"/>
              <a:t> where .....for update</a:t>
            </a:r>
          </a:p>
        </p:txBody>
      </p:sp>
    </p:spTree>
    <p:extLst>
      <p:ext uri="{BB962C8B-B14F-4D97-AF65-F5344CB8AC3E}">
        <p14:creationId xmlns:p14="http://schemas.microsoft.com/office/powerpoint/2010/main" val="1487585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2161" y="476672"/>
            <a:ext cx="8229600" cy="1143000"/>
          </a:xfrm>
        </p:spPr>
        <p:txBody>
          <a:bodyPr>
            <a:normAutofit/>
          </a:bodyPr>
          <a:lstStyle/>
          <a:p>
            <a:pPr marL="742950" indent="-742950">
              <a:buFont typeface="+mj-lt"/>
              <a:buAutoNum type="arabicPeriod" startAt="9"/>
            </a:pPr>
            <a:r>
              <a:rPr lang="zh-CN" altLang="en-US" b="1" dirty="0" smtClean="0"/>
              <a:t>存储引擎</a:t>
            </a:r>
            <a:endParaRPr lang="en-US" altLang="zh-CN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1519" y="1412776"/>
            <a:ext cx="8634414" cy="4980553"/>
          </a:xfrm>
        </p:spPr>
        <p:txBody>
          <a:bodyPr/>
          <a:lstStyle/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19" y="1484784"/>
            <a:ext cx="8610641" cy="4032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11104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2161" y="476672"/>
            <a:ext cx="8229600" cy="1143000"/>
          </a:xfrm>
        </p:spPr>
        <p:txBody>
          <a:bodyPr>
            <a:normAutofit/>
          </a:bodyPr>
          <a:lstStyle/>
          <a:p>
            <a:pPr marL="742950" indent="-742950">
              <a:buFont typeface="+mj-lt"/>
              <a:buAutoNum type="arabicPeriod" startAt="9"/>
            </a:pPr>
            <a:r>
              <a:rPr lang="zh-CN" altLang="en-US" b="1" dirty="0" smtClean="0"/>
              <a:t>存储引擎</a:t>
            </a:r>
            <a:endParaRPr lang="en-US" altLang="zh-CN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1519" y="1412776"/>
            <a:ext cx="8634414" cy="4980553"/>
          </a:xfrm>
        </p:spPr>
        <p:txBody>
          <a:bodyPr/>
          <a:lstStyle/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448" y="1916832"/>
            <a:ext cx="4689995" cy="3960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53924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2161" y="476672"/>
            <a:ext cx="8229600" cy="1143000"/>
          </a:xfrm>
        </p:spPr>
        <p:txBody>
          <a:bodyPr>
            <a:normAutofit/>
          </a:bodyPr>
          <a:lstStyle/>
          <a:p>
            <a:pPr marL="742950" indent="-742950">
              <a:buFont typeface="+mj-lt"/>
              <a:buAutoNum type="arabicPeriod" startAt="9"/>
            </a:pPr>
            <a:r>
              <a:rPr lang="zh-CN" altLang="en-US" b="1" dirty="0" smtClean="0"/>
              <a:t>存储引擎</a:t>
            </a:r>
            <a:endParaRPr lang="en-US" altLang="zh-CN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1519" y="1412776"/>
            <a:ext cx="8634414" cy="4980553"/>
          </a:xfrm>
        </p:spPr>
        <p:txBody>
          <a:bodyPr/>
          <a:lstStyle/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5" y="1844824"/>
            <a:ext cx="4562379" cy="1440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461" y="3369370"/>
            <a:ext cx="7708220" cy="10677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00772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altLang="zh-CN" dirty="0" err="1" smtClean="0"/>
              <a:t>MySql</a:t>
            </a:r>
            <a:r>
              <a:rPr lang="zh-CN" altLang="en-US" dirty="0"/>
              <a:t>基础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7504" y="1412776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 smtClean="0"/>
              <a:t>MySQL</a:t>
            </a:r>
            <a:r>
              <a:rPr lang="zh-CN" altLang="en-US" dirty="0" smtClean="0"/>
              <a:t>命令：</a:t>
            </a:r>
            <a:r>
              <a:rPr lang="en-US" altLang="zh-CN" dirty="0" smtClean="0"/>
              <a:t>prompt</a:t>
            </a:r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9" y="1994074"/>
            <a:ext cx="7992888" cy="201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68393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2161" y="476672"/>
            <a:ext cx="8229600" cy="1143000"/>
          </a:xfrm>
        </p:spPr>
        <p:txBody>
          <a:bodyPr>
            <a:normAutofit/>
          </a:bodyPr>
          <a:lstStyle/>
          <a:p>
            <a:pPr marL="742950" indent="-742950">
              <a:buFont typeface="+mj-lt"/>
              <a:buAutoNum type="arabicPeriod" startAt="9"/>
            </a:pPr>
            <a:r>
              <a:rPr lang="zh-CN" altLang="en-US" b="1" dirty="0" smtClean="0"/>
              <a:t>存储引擎</a:t>
            </a:r>
            <a:endParaRPr lang="en-US" altLang="zh-CN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1519" y="1412776"/>
            <a:ext cx="8634414" cy="4980553"/>
          </a:xfrm>
        </p:spPr>
        <p:txBody>
          <a:bodyPr/>
          <a:lstStyle/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871663"/>
            <a:ext cx="8988029" cy="314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8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5071179"/>
            <a:ext cx="8393570" cy="5180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83744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2161" y="476672"/>
            <a:ext cx="8229600" cy="1143000"/>
          </a:xfrm>
        </p:spPr>
        <p:txBody>
          <a:bodyPr>
            <a:normAutofit/>
          </a:bodyPr>
          <a:lstStyle/>
          <a:p>
            <a:pPr marL="742950" indent="-742950">
              <a:buFont typeface="+mj-lt"/>
              <a:buAutoNum type="arabicPeriod" startAt="9"/>
            </a:pPr>
            <a:r>
              <a:rPr lang="zh-CN" altLang="en-US" b="1" dirty="0" smtClean="0"/>
              <a:t>存储引擎</a:t>
            </a:r>
            <a:endParaRPr lang="en-US" altLang="zh-CN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1519" y="1412776"/>
            <a:ext cx="8634414" cy="4980553"/>
          </a:xfrm>
        </p:spPr>
        <p:txBody>
          <a:bodyPr/>
          <a:lstStyle/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340769"/>
            <a:ext cx="5400600" cy="10774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564905"/>
            <a:ext cx="4752528" cy="2295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1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5294130"/>
            <a:ext cx="8363796" cy="9431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73856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2161" y="476672"/>
            <a:ext cx="8229600" cy="1143000"/>
          </a:xfrm>
        </p:spPr>
        <p:txBody>
          <a:bodyPr>
            <a:normAutofit/>
          </a:bodyPr>
          <a:lstStyle/>
          <a:p>
            <a:pPr marL="742950" indent="-742950">
              <a:buFont typeface="+mj-lt"/>
              <a:buAutoNum type="arabicPeriod" startAt="10"/>
            </a:pPr>
            <a:r>
              <a:rPr lang="zh-CN" altLang="en-US" b="1" dirty="0"/>
              <a:t>图形化管理工具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1519" y="1412776"/>
            <a:ext cx="8634414" cy="4980553"/>
          </a:xfrm>
        </p:spPr>
        <p:txBody>
          <a:bodyPr/>
          <a:lstStyle/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</p:txBody>
      </p:sp>
      <p:pic>
        <p:nvPicPr>
          <p:cNvPr id="3994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2204864"/>
            <a:ext cx="4445392" cy="1584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89891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altLang="zh-CN" dirty="0" err="1" smtClean="0"/>
              <a:t>MySql</a:t>
            </a:r>
            <a:r>
              <a:rPr lang="zh-CN" altLang="en-US" dirty="0"/>
              <a:t>基础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7504" y="1412776"/>
            <a:ext cx="8229600" cy="4980553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 smtClean="0"/>
              <a:t>数据库操作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1" y="2060848"/>
            <a:ext cx="7528757" cy="11521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3284984"/>
            <a:ext cx="7344816" cy="165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761" y="4725144"/>
            <a:ext cx="7920881" cy="5705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31958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742950" indent="-742950">
              <a:buFont typeface="+mj-lt"/>
              <a:buAutoNum type="arabicPeriod" startAt="2"/>
            </a:pPr>
            <a:r>
              <a:rPr lang="zh-CN" altLang="zh-CN" b="1" dirty="0"/>
              <a:t>数据类型与操作数据表 </a:t>
            </a:r>
            <a:endParaRPr lang="zh-CN" altLang="en-US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7504" y="1412776"/>
            <a:ext cx="8634414" cy="4980553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 smtClean="0"/>
              <a:t>2.1.1</a:t>
            </a:r>
            <a:r>
              <a:rPr lang="zh-CN" altLang="en-US" dirty="0" smtClean="0"/>
              <a:t>：整型</a:t>
            </a:r>
            <a:endParaRPr lang="en-US" altLang="zh-CN" dirty="0" smtClean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988840"/>
            <a:ext cx="8640960" cy="4104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84695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742950" indent="-742950">
              <a:buFont typeface="+mj-lt"/>
              <a:buAutoNum type="arabicPeriod" startAt="2"/>
            </a:pPr>
            <a:r>
              <a:rPr lang="zh-CN" altLang="zh-CN" b="1" dirty="0"/>
              <a:t>数据类型与操作数据表 </a:t>
            </a:r>
            <a:endParaRPr lang="zh-CN" altLang="en-US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7504" y="1412776"/>
            <a:ext cx="8634414" cy="4980553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 smtClean="0"/>
              <a:t>2.1.2</a:t>
            </a:r>
            <a:r>
              <a:rPr lang="zh-CN" altLang="en-US" dirty="0" smtClean="0"/>
              <a:t>：浮点型</a:t>
            </a:r>
            <a:endParaRPr lang="en-US" altLang="zh-CN" dirty="0" smtClean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060849"/>
            <a:ext cx="8568952" cy="3960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90012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742950" indent="-742950">
              <a:buFont typeface="+mj-lt"/>
              <a:buAutoNum type="arabicPeriod" startAt="2"/>
            </a:pPr>
            <a:r>
              <a:rPr lang="zh-CN" altLang="zh-CN" b="1" dirty="0"/>
              <a:t>数据类型与操作数据表 </a:t>
            </a:r>
            <a:endParaRPr lang="zh-CN" altLang="en-US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7504" y="1412776"/>
            <a:ext cx="8634414" cy="4980553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 smtClean="0"/>
              <a:t>2.1.3</a:t>
            </a:r>
            <a:r>
              <a:rPr lang="zh-CN" altLang="en-US" dirty="0" smtClean="0"/>
              <a:t>：日期时间型</a:t>
            </a:r>
            <a:endParaRPr lang="en-US" altLang="zh-CN" dirty="0" smtClean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060848"/>
            <a:ext cx="5981700" cy="426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68486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12793</TotalTime>
  <Words>343</Words>
  <Application>Microsoft Office PowerPoint</Application>
  <PresentationFormat>全屏显示(4:3)</PresentationFormat>
  <Paragraphs>351</Paragraphs>
  <Slides>52</Slides>
  <Notes>1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52</vt:i4>
      </vt:variant>
    </vt:vector>
  </HeadingPairs>
  <TitlesOfParts>
    <vt:vector size="53" baseType="lpstr">
      <vt:lpstr>Office 主题​​</vt:lpstr>
      <vt:lpstr>MySQL</vt:lpstr>
      <vt:lpstr>大纲</vt:lpstr>
      <vt:lpstr>MySql基础</vt:lpstr>
      <vt:lpstr>MySql基础</vt:lpstr>
      <vt:lpstr>MySql基础</vt:lpstr>
      <vt:lpstr>MySql基础</vt:lpstr>
      <vt:lpstr>数据类型与操作数据表 </vt:lpstr>
      <vt:lpstr>数据类型与操作数据表 </vt:lpstr>
      <vt:lpstr>数据类型与操作数据表 </vt:lpstr>
      <vt:lpstr>数据类型与操作数据表 </vt:lpstr>
      <vt:lpstr>数据类型与操作数据表 </vt:lpstr>
      <vt:lpstr>数据类型与操作数据表 </vt:lpstr>
      <vt:lpstr>数据类型与操作数据表 </vt:lpstr>
      <vt:lpstr>约束</vt:lpstr>
      <vt:lpstr>约束</vt:lpstr>
      <vt:lpstr>约束</vt:lpstr>
      <vt:lpstr>约束</vt:lpstr>
      <vt:lpstr>操作数据表中的记录</vt:lpstr>
      <vt:lpstr>操作数据表中的记录</vt:lpstr>
      <vt:lpstr>操作数据表中的记录</vt:lpstr>
      <vt:lpstr>子查询和连接</vt:lpstr>
      <vt:lpstr>子查询和连接</vt:lpstr>
      <vt:lpstr>子查询和连接</vt:lpstr>
      <vt:lpstr>子查询和连接</vt:lpstr>
      <vt:lpstr>子查询和连接</vt:lpstr>
      <vt:lpstr>子查询和连接</vt:lpstr>
      <vt:lpstr>子查询和连接</vt:lpstr>
      <vt:lpstr>子查询和连接</vt:lpstr>
      <vt:lpstr>内置函数 </vt:lpstr>
      <vt:lpstr>内置函数 </vt:lpstr>
      <vt:lpstr>内置函数 </vt:lpstr>
      <vt:lpstr>内置函数 </vt:lpstr>
      <vt:lpstr>内置函数 </vt:lpstr>
      <vt:lpstr>内置函数  </vt:lpstr>
      <vt:lpstr>内置函数 </vt:lpstr>
      <vt:lpstr>自定义函数 </vt:lpstr>
      <vt:lpstr>自定义函数 </vt:lpstr>
      <vt:lpstr>自定义函数 </vt:lpstr>
      <vt:lpstr>存储过程</vt:lpstr>
      <vt:lpstr>存储过程</vt:lpstr>
      <vt:lpstr>存储过程</vt:lpstr>
      <vt:lpstr>存储过程</vt:lpstr>
      <vt:lpstr>存储过程</vt:lpstr>
      <vt:lpstr>存储引擎</vt:lpstr>
      <vt:lpstr>存储引擎</vt:lpstr>
      <vt:lpstr>存储引擎</vt:lpstr>
      <vt:lpstr>存储引擎</vt:lpstr>
      <vt:lpstr>存储引擎</vt:lpstr>
      <vt:lpstr>存储引擎</vt:lpstr>
      <vt:lpstr>存储引擎</vt:lpstr>
      <vt:lpstr>存储引擎</vt:lpstr>
      <vt:lpstr>图形化管理工具</vt:lpstr>
    </vt:vector>
  </TitlesOfParts>
  <Company>China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MySql</dc:title>
  <dc:creator>User</dc:creator>
  <cp:lastModifiedBy>User</cp:lastModifiedBy>
  <cp:revision>52</cp:revision>
  <dcterms:created xsi:type="dcterms:W3CDTF">2017-12-16T01:59:58Z</dcterms:created>
  <dcterms:modified xsi:type="dcterms:W3CDTF">2017-12-27T11:20:01Z</dcterms:modified>
</cp:coreProperties>
</file>